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CCFF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3951" autoAdjust="0"/>
  </p:normalViewPr>
  <p:slideViewPr>
    <p:cSldViewPr>
      <p:cViewPr varScale="1">
        <p:scale>
          <a:sx n="62" d="100"/>
          <a:sy n="62" d="100"/>
        </p:scale>
        <p:origin x="-72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417BD3-3C07-4E8B-9332-A039299D87E2}" type="datetimeFigureOut">
              <a:rPr lang="ru-RU" smtClean="0"/>
              <a:pPr/>
              <a:t>22.01.2015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5D57C-1A0D-4ED5-AD8C-39EECA1FE2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5D57C-1A0D-4ED5-AD8C-39EECA1FE21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5D57C-1A0D-4ED5-AD8C-39EECA1FE21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B8F4-B04D-4E90-B2EA-6BBCA06210B3}" type="datetimeFigureOut">
              <a:rPr lang="ru-RU" smtClean="0"/>
              <a:pPr/>
              <a:t>22.01.2015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EA58-0EF4-4D33-8335-6081DB996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8031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B8F4-B04D-4E90-B2EA-6BBCA06210B3}" type="datetimeFigureOut">
              <a:rPr lang="ru-RU" smtClean="0"/>
              <a:pPr/>
              <a:t>22.01.2015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EA58-0EF4-4D33-8335-6081DB996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612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B8F4-B04D-4E90-B2EA-6BBCA06210B3}" type="datetimeFigureOut">
              <a:rPr lang="ru-RU" smtClean="0"/>
              <a:pPr/>
              <a:t>22.01.2015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EA58-0EF4-4D33-8335-6081DB996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4526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B8F4-B04D-4E90-B2EA-6BBCA06210B3}" type="datetimeFigureOut">
              <a:rPr lang="ru-RU" smtClean="0"/>
              <a:pPr/>
              <a:t>22.01.2015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EA58-0EF4-4D33-8335-6081DB996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7521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B8F4-B04D-4E90-B2EA-6BBCA06210B3}" type="datetimeFigureOut">
              <a:rPr lang="ru-RU" smtClean="0"/>
              <a:pPr/>
              <a:t>22.01.2015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EA58-0EF4-4D33-8335-6081DB996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1480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B8F4-B04D-4E90-B2EA-6BBCA06210B3}" type="datetimeFigureOut">
              <a:rPr lang="ru-RU" smtClean="0"/>
              <a:pPr/>
              <a:t>22.01.2015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EA58-0EF4-4D33-8335-6081DB996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9566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B8F4-B04D-4E90-B2EA-6BBCA06210B3}" type="datetimeFigureOut">
              <a:rPr lang="ru-RU" smtClean="0"/>
              <a:pPr/>
              <a:t>22.01.2015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EA58-0EF4-4D33-8335-6081DB996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2888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B8F4-B04D-4E90-B2EA-6BBCA06210B3}" type="datetimeFigureOut">
              <a:rPr lang="ru-RU" smtClean="0"/>
              <a:pPr/>
              <a:t>22.01.2015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EA58-0EF4-4D33-8335-6081DB996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0587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B8F4-B04D-4E90-B2EA-6BBCA06210B3}" type="datetimeFigureOut">
              <a:rPr lang="ru-RU" smtClean="0"/>
              <a:pPr/>
              <a:t>22.01.2015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EA58-0EF4-4D33-8335-6081DB996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7226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B8F4-B04D-4E90-B2EA-6BBCA06210B3}" type="datetimeFigureOut">
              <a:rPr lang="ru-RU" smtClean="0"/>
              <a:pPr/>
              <a:t>22.01.2015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EA58-0EF4-4D33-8335-6081DB996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41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7B8F4-B04D-4E90-B2EA-6BBCA06210B3}" type="datetimeFigureOut">
              <a:rPr lang="ru-RU" smtClean="0"/>
              <a:pPr/>
              <a:t>22.01.2015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72EA58-0EF4-4D33-8335-6081DB996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3126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7B8F4-B04D-4E90-B2EA-6BBCA06210B3}" type="datetimeFigureOut">
              <a:rPr lang="ru-RU" smtClean="0"/>
              <a:pPr/>
              <a:t>22.01.2015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2EA58-0EF4-4D33-8335-6081DB9965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351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31479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Анализ результатов участия общеобразовательных учреждений в муниципальном этапе предметных олимпиад в 2014-2015 учебном году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8337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Autofit/>
          </a:bodyPr>
          <a:lstStyle/>
          <a:p>
            <a:r>
              <a:rPr lang="ru-RU" sz="2800" dirty="0"/>
              <a:t>Рейтинг общеобразовательных учреждений по итогам проведения муниципальных предметных олимпиад в 2014-2015 учебном году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63474257"/>
              </p:ext>
            </p:extLst>
          </p:nvPr>
        </p:nvGraphicFramePr>
        <p:xfrm>
          <a:off x="395535" y="1412780"/>
          <a:ext cx="8280920" cy="49685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0099"/>
                <a:gridCol w="4415919"/>
                <a:gridCol w="1455133"/>
                <a:gridCol w="1729769"/>
              </a:tblGrid>
              <a:tr h="12421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Место в рейтинге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Наименование учреждения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призовые места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% призовых мест от общего количества 4 – 11 классов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0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СОШ №6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90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17,1%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СОШ №2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62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12,7%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СОШ №7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74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10,8%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СОШ №5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54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10,4%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Гимназия №11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29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10,3%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Лицей №12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63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10,2%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СОШ №3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14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8,8%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СОШ №8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19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6,5%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ООШ №1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6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6,5%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10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СОШ №4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16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6,4%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11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СОШ №10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19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5,4%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12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СОШ №13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 Black" panose="020B0A04020102020204" pitchFamily="34" charset="0"/>
                        </a:rPr>
                        <a:t>1,5%</a:t>
                      </a:r>
                      <a:endParaRPr lang="ru-RU" sz="16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9731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Autofit/>
          </a:bodyPr>
          <a:lstStyle/>
          <a:p>
            <a:r>
              <a:rPr lang="ru-RU" sz="2800" dirty="0"/>
              <a:t>Рейтинг общеобразовательных учреждений по итогам проведения муниципальных предметных олимпиад в 2014-2015 учебном году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66063855"/>
              </p:ext>
            </p:extLst>
          </p:nvPr>
        </p:nvGraphicFramePr>
        <p:xfrm>
          <a:off x="395535" y="1412780"/>
          <a:ext cx="8280920" cy="60694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6105"/>
                <a:gridCol w="4159913"/>
                <a:gridCol w="1455133"/>
                <a:gridCol w="1729769"/>
              </a:tblGrid>
              <a:tr h="12421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Место в рейтинге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Наименование учреждения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призовые места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% призовых мест от общего количества 4 – 11 классов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0534">
                <a:tc>
                  <a:txBody>
                    <a:bodyPr/>
                    <a:lstStyle/>
                    <a:p>
                      <a:pPr marL="29146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Подлесная ООШ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17,3%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Новосережкинская СОШ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17,1%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14,7%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Нижнечершилинская СОШ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11,5%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Тимяшевская СОШ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10,7%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marL="2286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10,0%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Шугуровская СОШ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7,3%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Урдалинская ООШ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6,7%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Каркалинская ООШ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6,5%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Сарабиккуловская ООШ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4,5%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2023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Autofit/>
          </a:bodyPr>
          <a:lstStyle/>
          <a:p>
            <a:r>
              <a:rPr lang="ru-RU" sz="2800" dirty="0"/>
              <a:t>Рейтинг общеобразовательных учреждений по итогам проведения муниципальных предметных олимпиад в 2014-2015 учебном году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53283314"/>
              </p:ext>
            </p:extLst>
          </p:nvPr>
        </p:nvGraphicFramePr>
        <p:xfrm>
          <a:off x="395535" y="1412780"/>
          <a:ext cx="8280920" cy="54483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6105"/>
                <a:gridCol w="4159913"/>
                <a:gridCol w="1455133"/>
                <a:gridCol w="1729769"/>
              </a:tblGrid>
              <a:tr h="12421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Место в рейтинге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Наименование учреждения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призовые места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 Black" panose="020B0A04020102020204" pitchFamily="34" charset="0"/>
                        </a:rPr>
                        <a:t>% призовых мест от общего количества 4 – 11 классов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1053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3,8%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Старокувакская</a:t>
                      </a: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3,6%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Староиштерякская ООШ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3,4%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Кирлигачская ООШ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2,9%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Зеленорощинская СОШ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2,7%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Зай-Каратайская ООШ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2,1%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2,1%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Старописьмянская ООШ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19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Мордва-Кармалкинская ООШ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20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Федотовская ООШ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21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Новоиштерякской ООШ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10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294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Рейтинг общеобразовательных учреждений ЛМР  по итогам проведения муниципальных предметных олимпиад в 2014-2015 учебном году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435830"/>
          <a:ext cx="8286807" cy="6279318"/>
        </p:xfrm>
        <a:graphic>
          <a:graphicData uri="http://schemas.openxmlformats.org/drawingml/2006/table">
            <a:tbl>
              <a:tblPr/>
              <a:tblGrid>
                <a:gridCol w="1214446"/>
                <a:gridCol w="3714776"/>
                <a:gridCol w="1438009"/>
                <a:gridCol w="1919576"/>
              </a:tblGrid>
              <a:tr h="10001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 Место в рейтинге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учреждения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призовые места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Подлесная ООШ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17,3%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Новосережкинская СОШ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17,1%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90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17,1%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14,7%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12,7%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Нижнечершилинская СОШ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11,5%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10,8%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Тимяшевская СОШ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10,7%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54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10,4%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10,3%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10,2%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10,0%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8,8%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Шугуровская СОШ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7,3%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Урдалинская ООШ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6,7%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6,5%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582594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Рейтинг общеобразовательных учреждений ЛМР  по итогам проведения муниципальных предметных олимпиад в 2014-2015 учебном году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714356"/>
          <a:ext cx="8358246" cy="490728"/>
        </p:xfrm>
        <a:graphic>
          <a:graphicData uri="http://schemas.openxmlformats.org/drawingml/2006/table">
            <a:tbl>
              <a:tblPr/>
              <a:tblGrid>
                <a:gridCol w="972764"/>
                <a:gridCol w="3632050"/>
                <a:gridCol w="1817308"/>
                <a:gridCol w="1936124"/>
              </a:tblGrid>
              <a:tr h="412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Место в рейтинге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учреждения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призовые места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1142984"/>
          <a:ext cx="8358246" cy="5608320"/>
        </p:xfrm>
        <a:graphic>
          <a:graphicData uri="http://schemas.openxmlformats.org/drawingml/2006/table">
            <a:tbl>
              <a:tblPr/>
              <a:tblGrid>
                <a:gridCol w="972764"/>
                <a:gridCol w="3632050"/>
                <a:gridCol w="1817308"/>
                <a:gridCol w="1936124"/>
              </a:tblGrid>
              <a:tr h="20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6,5%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Каркалинская ООШ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6,5%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6,4%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5,4%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Сарабиккуловская ООШ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4,5%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3,8%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3,6%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Староиштерякская ООШ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3,4%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Кирлигачская ООШ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2,9%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Зеленорощинская СОШ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2,7%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Зай-Каратайская ООШ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2,1%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2,1%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1,5%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Мордва-Кармалкинская ООШ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Старописьмянская ООШ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Федотовская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0,0%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311" marR="6731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u="sng" dirty="0"/>
              <a:t>Задачи на 2015-2016 учебный год</a:t>
            </a:r>
            <a:r>
              <a:rPr lang="ru-RU" sz="2200" u="sng" dirty="0" smtClean="0"/>
              <a:t>:</a:t>
            </a:r>
            <a:r>
              <a:rPr lang="ru-RU" sz="2200" dirty="0"/>
              <a:t> </a:t>
            </a:r>
          </a:p>
          <a:p>
            <a:pPr marL="0" lvl="0" indent="0">
              <a:buNone/>
            </a:pPr>
            <a:r>
              <a:rPr lang="ru-RU" sz="2200" dirty="0" smtClean="0"/>
              <a:t>1.Методисту </a:t>
            </a:r>
            <a:r>
              <a:rPr lang="ru-RU" sz="2200" dirty="0"/>
              <a:t>управления образования Е.В. </a:t>
            </a:r>
            <a:r>
              <a:rPr lang="ru-RU" sz="2200" dirty="0" err="1"/>
              <a:t>Бурлаковой</a:t>
            </a:r>
            <a:r>
              <a:rPr lang="ru-RU" sz="2200" dirty="0"/>
              <a:t> разработать  план работы с одаренными учащимися на 2015-2016 учебный год.</a:t>
            </a:r>
          </a:p>
          <a:p>
            <a:pPr marL="0" indent="0">
              <a:buNone/>
            </a:pPr>
            <a:r>
              <a:rPr lang="ru-RU" sz="2200" dirty="0" smtClean="0"/>
              <a:t>Срок</a:t>
            </a:r>
            <a:r>
              <a:rPr lang="ru-RU" sz="2200" dirty="0"/>
              <a:t>: август 2015г.</a:t>
            </a:r>
          </a:p>
          <a:p>
            <a:pPr marL="0" lvl="0" indent="0">
              <a:buNone/>
            </a:pPr>
            <a:r>
              <a:rPr lang="ru-RU" sz="2200" dirty="0" smtClean="0"/>
              <a:t>2.Методисту </a:t>
            </a:r>
            <a:r>
              <a:rPr lang="ru-RU" sz="2200" dirty="0"/>
              <a:t>управления образования Е.В. </a:t>
            </a:r>
            <a:r>
              <a:rPr lang="ru-RU" sz="2200" dirty="0" err="1"/>
              <a:t>Бурлаковой</a:t>
            </a:r>
            <a:r>
              <a:rPr lang="ru-RU" sz="2200" dirty="0"/>
              <a:t> , администрации ОУ вести мониторинг достижений победителей и призеров школьного, муниципального, зонального и регионального туров предметных олимпиад</a:t>
            </a:r>
            <a:r>
              <a:rPr lang="ru-RU" sz="2200" dirty="0" smtClean="0"/>
              <a:t>.  </a:t>
            </a:r>
            <a:r>
              <a:rPr lang="ru-RU" sz="2200" dirty="0"/>
              <a:t>Срок: постоянно.</a:t>
            </a:r>
          </a:p>
          <a:p>
            <a:pPr marL="0" lvl="0" indent="0">
              <a:buNone/>
            </a:pPr>
            <a:r>
              <a:rPr lang="ru-RU" sz="2200" dirty="0" smtClean="0"/>
              <a:t>3.Руководителям </a:t>
            </a:r>
            <a:r>
              <a:rPr lang="ru-RU" sz="2200" dirty="0"/>
              <a:t>ШМО учебных предметов привести в соответствие нормативные документы, регламентирующие проведение предметных олимпиад</a:t>
            </a:r>
            <a:r>
              <a:rPr lang="ru-RU" sz="2200" dirty="0" smtClean="0"/>
              <a:t>: нормативные </a:t>
            </a:r>
            <a:r>
              <a:rPr lang="ru-RU" sz="2200" dirty="0"/>
              <a:t>документы, </a:t>
            </a:r>
            <a:r>
              <a:rPr lang="ru-RU" sz="2200" dirty="0" smtClean="0"/>
              <a:t>методические </a:t>
            </a:r>
            <a:r>
              <a:rPr lang="ru-RU" sz="2200" dirty="0"/>
              <a:t>рекомендации</a:t>
            </a:r>
            <a:r>
              <a:rPr lang="ru-RU" sz="2200" dirty="0" smtClean="0"/>
              <a:t>,  </a:t>
            </a:r>
            <a:r>
              <a:rPr lang="ru-RU" sz="2200" dirty="0"/>
              <a:t>протоколы </a:t>
            </a:r>
            <a:r>
              <a:rPr lang="ru-RU" sz="2200" dirty="0" smtClean="0"/>
              <a:t>.   </a:t>
            </a:r>
            <a:r>
              <a:rPr lang="ru-RU" sz="2200" dirty="0"/>
              <a:t>Срок: сентябрь </a:t>
            </a:r>
            <a:r>
              <a:rPr lang="ru-RU" sz="2200" dirty="0" smtClean="0"/>
              <a:t>2015г.</a:t>
            </a:r>
          </a:p>
          <a:p>
            <a:pPr marL="0" indent="0">
              <a:buNone/>
            </a:pPr>
            <a:r>
              <a:rPr lang="ru-RU" sz="2200" dirty="0" smtClean="0"/>
              <a:t>4. Руководителям ШМО учебных предметов в планах работы  ШМО отразить вопросы по работе с одаренными учащимися. </a:t>
            </a:r>
          </a:p>
          <a:p>
            <a:pPr marL="0" indent="0">
              <a:buNone/>
            </a:pPr>
            <a:r>
              <a:rPr lang="ru-RU" sz="2200" dirty="0" smtClean="0"/>
              <a:t>       </a:t>
            </a:r>
            <a:r>
              <a:rPr lang="ru-RU" sz="2200" dirty="0"/>
              <a:t>Срок: сентябрь 2015г.</a:t>
            </a:r>
          </a:p>
          <a:p>
            <a:pPr marL="0" indent="0">
              <a:buNone/>
            </a:pPr>
            <a:r>
              <a:rPr lang="ru-RU" sz="2200" dirty="0" smtClean="0"/>
              <a:t> </a:t>
            </a:r>
            <a:r>
              <a:rPr lang="ru-RU" sz="2200" dirty="0"/>
              <a:t>5. Администрации школ проанализировать работу своей школы  по программе «Одаренные дети» за 2013-2015г</a:t>
            </a:r>
            <a:r>
              <a:rPr lang="ru-RU" sz="2200" dirty="0" smtClean="0"/>
              <a:t>.          </a:t>
            </a:r>
            <a:r>
              <a:rPr lang="ru-RU" sz="2200" dirty="0"/>
              <a:t>Срок: июнь 2015 г.</a:t>
            </a:r>
          </a:p>
        </p:txBody>
      </p:sp>
    </p:spTree>
    <p:extLst>
      <p:ext uri="{BB962C8B-B14F-4D97-AF65-F5344CB8AC3E}">
        <p14:creationId xmlns:p14="http://schemas.microsoft.com/office/powerpoint/2010/main" xmlns="" val="62540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3489251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/>
              <a:t> На базе школ №№ 4,5,6,7,8,10, гимназии №11, лицея №12, </a:t>
            </a:r>
            <a:r>
              <a:rPr lang="ru-RU" sz="3600" b="1" dirty="0" err="1"/>
              <a:t>Тимяшевской</a:t>
            </a:r>
            <a:r>
              <a:rPr lang="ru-RU" sz="3600" b="1" dirty="0"/>
              <a:t> СОШ,  Ново-</a:t>
            </a:r>
            <a:r>
              <a:rPr lang="ru-RU" sz="3600" b="1" dirty="0" err="1"/>
              <a:t>Сережкинской</a:t>
            </a:r>
            <a:r>
              <a:rPr lang="ru-RU" sz="3600" b="1" dirty="0"/>
              <a:t> СОШ </a:t>
            </a:r>
            <a:r>
              <a:rPr lang="ru-RU" sz="3600" b="1" dirty="0" smtClean="0"/>
              <a:t> </a:t>
            </a:r>
            <a:r>
              <a:rPr lang="ru-RU" sz="3600" b="1" dirty="0"/>
              <a:t>были проведены  </a:t>
            </a:r>
            <a:r>
              <a:rPr lang="ru-RU" sz="3600" b="1" dirty="0" smtClean="0"/>
              <a:t> </a:t>
            </a:r>
            <a:r>
              <a:rPr lang="ru-RU" sz="3600" b="1" dirty="0"/>
              <a:t>олимпиады по 29 предметам.        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375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61086054"/>
              </p:ext>
            </p:extLst>
          </p:nvPr>
        </p:nvGraphicFramePr>
        <p:xfrm>
          <a:off x="683568" y="332656"/>
          <a:ext cx="8229600" cy="585478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4114800"/>
                <a:gridCol w="4114800"/>
              </a:tblGrid>
              <a:tr h="1233264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2014-2015  учебном году в  олимпиадах приняли участие  2728 учащихся (что на 136 учащихся  больше,  чем в прошлом году).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Из  них: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ysClr val="windowText" lastClr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 2013-2014 учебном году в олимпиадах приняли участие  2592  учащихся. Из них</a:t>
                      </a:r>
                      <a:endParaRPr lang="ru-RU" sz="2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  <a:tr h="4239344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- 54 учащихся 4- х классов;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- 46 учащихся -5-х классов;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- 47 учащихся -6-х классов;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- 585 учащихся 7-х классов;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- 565 учащихся 8-х классов;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- 603 учащихся 9-х классов;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- 417 учащихся 10-х классов; 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- 411 учащихся 11-х классов.</a:t>
                      </a:r>
                      <a:endParaRPr lang="ru-RU" sz="2400" dirty="0" smtClean="0"/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endParaRPr lang="ru-RU" sz="2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- 318 учащихся 7-х классов;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- 553 учащихся 8-х классов;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- 682 учащихся 9-х классов;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- 526 учащихся 10-х классов; </a:t>
                      </a:r>
                    </a:p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- 513 учащихся 11-х классов.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5523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171400"/>
            <a:ext cx="8686800" cy="1417638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002060"/>
                </a:solidFill>
              </a:rPr>
              <a:t>Количество учащихся, принявших участие в муниципальном </a:t>
            </a:r>
            <a:r>
              <a:rPr lang="ru-RU" sz="1800" dirty="0" smtClean="0">
                <a:solidFill>
                  <a:srgbClr val="002060"/>
                </a:solidFill>
              </a:rPr>
              <a:t>туре  </a:t>
            </a:r>
            <a:r>
              <a:rPr lang="ru-RU" sz="1800" dirty="0">
                <a:solidFill>
                  <a:srgbClr val="002060"/>
                </a:solidFill>
              </a:rPr>
              <a:t>по предметам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36644485"/>
              </p:ext>
            </p:extLst>
          </p:nvPr>
        </p:nvGraphicFramePr>
        <p:xfrm>
          <a:off x="214282" y="428612"/>
          <a:ext cx="8643998" cy="65702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4441"/>
                <a:gridCol w="2549557"/>
              </a:tblGrid>
              <a:tr h="282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Чувашский язык и литература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11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282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Геология 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41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269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Экология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115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3269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Английский язык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150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269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Астрономия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43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269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Биология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169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269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Экономика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51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269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Математика 5-11 класс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285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269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Математика 4  классы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54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282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Русский язык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159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282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История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156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269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Основы безопасности жизнедеятельности (ОБЖ)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56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282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обществознание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168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282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Искусство (МХК)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46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282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Химия 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93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282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география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124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282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Право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88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282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Информатика и ИКТ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52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282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Физическая культура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92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282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Технология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54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282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физика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144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282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литература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123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1443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55178"/>
            <a:ext cx="8686800" cy="1417638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solidFill>
                  <a:srgbClr val="002060"/>
                </a:solidFill>
              </a:rPr>
              <a:t>Количество учащихся, принявших участие в муниципальном </a:t>
            </a:r>
            <a:r>
              <a:rPr lang="ru-RU" sz="3100" dirty="0" smtClean="0">
                <a:solidFill>
                  <a:srgbClr val="002060"/>
                </a:solidFill>
              </a:rPr>
              <a:t>туре  </a:t>
            </a:r>
            <a:r>
              <a:rPr lang="ru-RU" sz="3100" dirty="0">
                <a:solidFill>
                  <a:srgbClr val="002060"/>
                </a:solidFill>
              </a:rPr>
              <a:t>по предметам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95918637"/>
              </p:ext>
            </p:extLst>
          </p:nvPr>
        </p:nvGraphicFramePr>
        <p:xfrm>
          <a:off x="251520" y="1556790"/>
          <a:ext cx="8496943" cy="51505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90760"/>
                <a:gridCol w="2506183"/>
              </a:tblGrid>
              <a:tr h="6227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Татарский язык для учащихся школ с татарским языком обучения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42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6227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Татарская литература для учащихся школ с татарским языком обучения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78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6227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Татарский язык для учащихся - татар школ с русским языком обучения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98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6227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Татарская литература для учащихся - татар школ с русским языком обучения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28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9442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Татарский язык для учащихся русскоязычных групп школ с русским языком обучения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106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6227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Русский язык для учащихся школ с родным (нерусским) языком обучения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64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6227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Русская литература для учащихся школ с родным (нерусским) языком обучения</a:t>
                      </a:r>
                      <a:endParaRPr lang="ru-RU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38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39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1689552"/>
              </p:ext>
            </p:extLst>
          </p:nvPr>
        </p:nvGraphicFramePr>
        <p:xfrm>
          <a:off x="179512" y="500042"/>
          <a:ext cx="8820472" cy="67788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03920"/>
                <a:gridCol w="4116552"/>
              </a:tblGrid>
              <a:tr h="1307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По итогам муниципального этапа предметных олимпиад   призовые места  имеют: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(2014-2015 учебный год)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По итогам муниципального этапа предметных олимпиад   призовые места  имеют:  (2013-2014 учебный год)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78828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sz="19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ООШ №1 (6 призовых  мест, 1победитель);</a:t>
                      </a:r>
                    </a:p>
                    <a:p>
                      <a:pPr>
                        <a:buFontTx/>
                        <a:buChar char="-"/>
                      </a:pPr>
                      <a:endParaRPr lang="ru-RU" sz="1900" b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9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- СОШ № 2 (62 призовое  место, 11 победителей);</a:t>
                      </a:r>
                    </a:p>
                    <a:p>
                      <a:endParaRPr lang="ru-RU" sz="1900" b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9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- СОШ №3 (14 призовых мест, 1 победитель);</a:t>
                      </a:r>
                    </a:p>
                    <a:p>
                      <a:endParaRPr lang="ru-RU" sz="1900" b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9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- СОШ №4 (16 призовых мест, 3 победителя);</a:t>
                      </a:r>
                    </a:p>
                    <a:p>
                      <a:endParaRPr lang="ru-RU" sz="1900" b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9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- СОШ №5 (54 призовых места, 9 победителя);</a:t>
                      </a:r>
                    </a:p>
                    <a:p>
                      <a:endParaRPr lang="ru-RU" sz="1900" b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9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- СОШ № 6 (90 призовых  мест, 28 победителей);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None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ООШ №1 (3 призовых места);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СОШ № 2 (44 призовых мест, 11 первых);</a:t>
                      </a:r>
                    </a:p>
                    <a:p>
                      <a:pPr>
                        <a:buFontTx/>
                        <a:buChar char="-"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- СОШ №3 (8 призовых мест, 1 победитель);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 СОШ №4 (11 призовых мест, 3 победителя);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- СОШ №5 (30 призовых мест, 6 победителей);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- СОШ № 6 (59 призовых  мест, 23 победителя);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9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4283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94688210"/>
              </p:ext>
            </p:extLst>
          </p:nvPr>
        </p:nvGraphicFramePr>
        <p:xfrm>
          <a:off x="179512" y="327131"/>
          <a:ext cx="8820472" cy="75413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03920"/>
                <a:gridCol w="4116552"/>
              </a:tblGrid>
              <a:tr h="14758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По итогам муниципального этапа предметных олимпиад   призовые места  имеют: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(2014-2015 учебный год)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По итогам муниципального этапа предметных олимпиад   призовые места  имеют:  (2013-2014 учебный год)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54998">
                <a:tc>
                  <a:txBody>
                    <a:bodyPr/>
                    <a:lstStyle/>
                    <a:p>
                      <a:r>
                        <a:rPr lang="ru-RU" sz="19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СОШ № 7 (74 призовых мест, 17 победителей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СОШ №8 (19 призовых мест, 1 победитель);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СОШ №10 (19 призовых мест, 5 победителя);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гимназия №11 (298призовых  мест, 9</a:t>
                      </a:r>
                      <a:r>
                        <a:rPr lang="ru-RU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победителей);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лицей № 12 (63 призовых  места, 6 победителей);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-СОШ №13 (2 призовых места);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Подлесная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(9 призовых мест);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Каркалинская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(3 призовых места,  1 победитель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,,11,,, 1 11111111111111111111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п1о111111111111бедитель);</a:t>
                      </a:r>
                    </a:p>
                    <a:p>
                      <a:endParaRPr lang="ru-RU" sz="1900" b="1" kern="12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СОШ № 7 (46 призовых мест, 14 победителей);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СОШ №8 (12 призовых мест);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СОШ №10 (18 призовых мест, 3 победителя);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гимназия №11 (18 призовое место, 7 первых);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лицей № 12 (31 призовое место, 11 первых);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-СОШ №13 (5 призовых мест);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Подлесная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(3 призовых мест);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Каркалинская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(2 призовых мест, 1 победитель);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9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1494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42958319"/>
              </p:ext>
            </p:extLst>
          </p:nvPr>
        </p:nvGraphicFramePr>
        <p:xfrm>
          <a:off x="179512" y="327131"/>
          <a:ext cx="8820472" cy="72518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03920"/>
                <a:gridCol w="4116552"/>
              </a:tblGrid>
              <a:tr h="14758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</a:rPr>
                        <a:t>По итогам муниципального этапа предметных олимпиад   призовые места  имеют: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</a:rPr>
                        <a:t>(2014-2015 учебный год)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По итогам муниципального этапа предметных олимпиад   призовые места  имеют:  (2013-2014 учебный год)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54998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Ново-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Сережкиская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СОШ (6 призовых мест, 3 победителя);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Керлигачская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(1призовое место); 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Сугушлинская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(4 призовых места);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Тимяшевская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СОШ (23 призовых места, 4победителя); 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Старокувакская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СОШ (3 призовых места, 1 победитель);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Старо-Иштерякская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 (3 призовых места, 1победитель);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Зеленорощинская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СОШ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им.Горького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(3 призовых мест);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19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Ново-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Сережкиская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СОШ (5 призовых места);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Керлигачская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(1призовое место);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Сугушлинская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(4 призовых места,1 первое);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Тимяшевская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СОШ (15 призовых места, 4 победителя);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Старокувакская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СОШ (4 призовых места, 1 победитель);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Старо-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Иштерякская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 (1 призовых места, 2 победителя);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Зеленорощинская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СОШ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им.Горького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(11 призовых мест, 2 победителя);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9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5202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61746520"/>
              </p:ext>
            </p:extLst>
          </p:nvPr>
        </p:nvGraphicFramePr>
        <p:xfrm>
          <a:off x="179512" y="327131"/>
          <a:ext cx="8820472" cy="72518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03920"/>
                <a:gridCol w="4116552"/>
              </a:tblGrid>
              <a:tr h="14758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По итогам муниципального этапа предметных олимпиад   призовые места  имеют: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(2014-2015 учебный год)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</a:rPr>
                        <a:t>По итогам муниципального этапа предметных олимпиад   призовые места  имеют:  (2013-2014 учебный год)</a:t>
                      </a:r>
                      <a:endParaRPr lang="ru-RU" sz="18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54998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СОШ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им.Чкалова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 </a:t>
                      </a:r>
                      <a:r>
                        <a:rPr lang="ru-RU" sz="1800" b="1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призовых места,5 победителей);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Урдалинская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(2 призовых  места, 1 победитель);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Зай-Каратайская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(1 призовое  место);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Куакбашская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(2 призовых места);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Урмышлинская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(призовых мест, 2 победителя);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Нижнечершилинская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СОШ (6 призовых мест, 3 победителя);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-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Сарабикуловская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(1 призовое место);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Ивановская ООШ (1 призовое место).</a:t>
                      </a:r>
                    </a:p>
                    <a:p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19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 - СОШ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им.Чкалова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( 23 призовых места,10 победителей);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Урдалинская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(1 призовое место);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Зай-Каратайская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(4 призовых места, 1 первое)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Куакбашская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(1 призовое место);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Урмышлинская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(2 призовых места, 1победитель);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Нижнечершилинская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СОШ (3призовых места, 2 первых);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Федотовская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 (1 призовое  место).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900" dirty="0">
                        <a:solidFill>
                          <a:srgbClr val="00206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6482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1096</Words>
  <Application>Microsoft Office PowerPoint</Application>
  <PresentationFormat>Экран (4:3)</PresentationFormat>
  <Paragraphs>498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Анализ результатов участия общеобразовательных учреждений в муниципальном этапе предметных олимпиад в 2014-2015 учебном году</vt:lpstr>
      <vt:lpstr>Слайд 2</vt:lpstr>
      <vt:lpstr>Слайд 3</vt:lpstr>
      <vt:lpstr>Количество учащихся, принявших участие в муниципальном туре  по предметам </vt:lpstr>
      <vt:lpstr>Количество учащихся, принявших участие в муниципальном туре  по предметам </vt:lpstr>
      <vt:lpstr>Слайд 6</vt:lpstr>
      <vt:lpstr>Слайд 7</vt:lpstr>
      <vt:lpstr>Слайд 8</vt:lpstr>
      <vt:lpstr>Слайд 9</vt:lpstr>
      <vt:lpstr>Рейтинг общеобразовательных учреждений по итогам проведения муниципальных предметных олимпиад в 2014-2015 учебном году</vt:lpstr>
      <vt:lpstr>Рейтинг общеобразовательных учреждений по итогам проведения муниципальных предметных олимпиад в 2014-2015 учебном году</vt:lpstr>
      <vt:lpstr>Рейтинг общеобразовательных учреждений по итогам проведения муниципальных предметных олимпиад в 2014-2015 учебном году</vt:lpstr>
      <vt:lpstr>Рейтинг общеобразовательных учреждений ЛМР  по итогам проведения муниципальных предметных олимпиад в 2014-2015 учебном году </vt:lpstr>
      <vt:lpstr>Рейтинг общеобразовательных учреждений ЛМР  по итогам проведения муниципальных предметных олимпиад в 2014-2015 учебном году 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результатов участия общеобразовательных учреждений в муниципальном этапе предметных олимпиад в 2014-2015 учебном году</dc:title>
  <dc:creator>Ирина</dc:creator>
  <cp:lastModifiedBy>1</cp:lastModifiedBy>
  <cp:revision>28</cp:revision>
  <dcterms:created xsi:type="dcterms:W3CDTF">2015-01-21T17:14:23Z</dcterms:created>
  <dcterms:modified xsi:type="dcterms:W3CDTF">2015-01-22T12:19:55Z</dcterms:modified>
</cp:coreProperties>
</file>